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301" r:id="rId3"/>
    <p:sldId id="285" r:id="rId4"/>
    <p:sldId id="320" r:id="rId5"/>
    <p:sldId id="321" r:id="rId6"/>
    <p:sldId id="318" r:id="rId7"/>
    <p:sldId id="333" r:id="rId8"/>
    <p:sldId id="319" r:id="rId9"/>
    <p:sldId id="322" r:id="rId10"/>
    <p:sldId id="323" r:id="rId11"/>
    <p:sldId id="325" r:id="rId12"/>
    <p:sldId id="330" r:id="rId13"/>
    <p:sldId id="317" r:id="rId14"/>
    <p:sldId id="329" r:id="rId15"/>
    <p:sldId id="331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454DB-3F06-244A-9742-B5353A00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250C77-A7E5-8D43-9CC1-995AB7E0C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89A6AC-9897-E340-B4D6-7CEE8E9B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D3409-464E-1249-B7E8-3663CA35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27655-CD07-4242-A316-ECB5414D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439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4F6C0-6668-2744-9A01-0D6C7AEB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A10203-E87D-E243-AA61-2AD5B002D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EBCA7-C8D5-3241-AEB0-3914E478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A7F56-1AA4-F648-BB33-FA92EA88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E32E5-A85C-B741-9575-73A61BEE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310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4E4A89-7A35-6242-BA5D-7F726E90D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8EA45-A3EA-C04C-B030-E8A82E2AA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F6FED-AC7B-B44F-B1AF-EE45A991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531BB6-604E-984B-903D-F6CAC4ED2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F3DA8-108E-4F44-9638-1372B536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961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25D0-8A54-4F47-A98F-73E46790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D660A-A735-AC46-A8D0-87B38E00A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F87F26-0422-DC44-99AB-709A7871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21A3E-7B52-3C49-A6E1-28DEF97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21F8B-F917-644D-ADA6-1F95A484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535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B9706-0C21-C447-A044-F4012BC2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CEB9BB-9131-1046-8F6B-FF56300A0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7D6AB-5D8C-D946-A0CE-104D072E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E0471-5CDB-944A-A4C0-2AE094100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5B65F-5F73-1E4E-ACE0-14B6039B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647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6F4B9-DEBC-834F-A517-5F7E053D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8D0F1-F00E-6A45-867C-907BB51B1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83B5D5-3084-B948-89E0-CC1ED13F0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E9DF61-4C51-9B44-A1F0-1F2CD6BD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C3D31F-5829-604B-AAD4-506AA33B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C18C9-533F-A543-AF04-013071B0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406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2C3AF-A0E0-5842-8333-FA632C83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7A46E-B6E6-A24F-8F0F-4EBC5EB4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6DBFAB-075B-8546-BCA7-46793F6E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7E3E7A-D45B-9D4A-9008-616FC4270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555C88-5C6E-9A4D-8C7C-34727191F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286EDA-F615-494E-BE45-3FD7A3A1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EDAD55-4D50-EB48-A643-17D50CA8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870039-8718-3844-9F95-938D4C2B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104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0A127-2B76-504A-A858-785A496B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9C3F9-010C-5349-8921-DAB6CA20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2FFFB0-02A5-5444-A414-9186F72D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A5D9F7-1EF4-D941-86DE-835E9A0A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559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CC3AB2-54A0-2E4E-B2B4-4F78A033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52B73C-C401-2440-ACB6-0F38215C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30AA9B-8786-0744-94B3-90083D3E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735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3051C-4AAF-2E4A-A318-4F17ECB0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8831E-6E5F-4E4A-A3F2-EDFC2738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6EA727-C820-EB43-A26B-87270E1D8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0D020-4F1F-BE4B-BA01-0743AD5E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44C875-EF50-A94F-B9A5-CCA9D0DD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F4787F-C633-6746-ADC4-233AF183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157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80D8D-10E7-E143-8E97-EDD43928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1B6095-1239-0844-9087-B66E995B8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0D8543-4D4B-C547-BFC4-78D69AD30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245CF-CD22-8F49-AC04-B01DA7F9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1116AB-6EA1-B74B-914A-5269AD11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8CEE5-9561-BD43-806A-1EE597D8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2276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5DC622-D79D-F54E-B2CB-DEE3FE72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1CB017-10AE-3F47-B460-DA14A2DB4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C96CE-AA60-A841-972B-12C2ECD71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DBC87-C041-9B49-919F-68A09009B5AC}" type="datetimeFigureOut">
              <a:rPr kumimoji="1" lang="ko-Kore-KR" altLang="en-US" smtClean="0"/>
              <a:t>2022. 4. 5.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C842B-A1CE-7D4E-B7EB-A501D4F15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D7E79-2B1E-604F-AFDC-DB09EC4B3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578A3-40E9-4F42-9AA9-09B24FE50C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87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643648-A614-4C56-9315-9BEF9F6342CA}"/>
              </a:ext>
            </a:extLst>
          </p:cNvPr>
          <p:cNvSpPr/>
          <p:nvPr/>
        </p:nvSpPr>
        <p:spPr>
          <a:xfrm>
            <a:off x="-1039" y="0"/>
            <a:ext cx="12192000" cy="6857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4" name="그룹 3"/>
          <p:cNvGrpSpPr/>
          <p:nvPr/>
        </p:nvGrpSpPr>
        <p:grpSpPr>
          <a:xfrm>
            <a:off x="3906950" y="2344737"/>
            <a:ext cx="4191488" cy="2168525"/>
            <a:chOff x="290512" y="266699"/>
            <a:chExt cx="11610976" cy="600710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665649" y="4513262"/>
            <a:ext cx="4672013" cy="180262"/>
            <a:chOff x="100012" y="6273801"/>
            <a:chExt cx="11991976" cy="342900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06E199-7A3B-42EE-8BEE-EB2E661BD2BC}"/>
              </a:ext>
            </a:extLst>
          </p:cNvPr>
          <p:cNvSpPr/>
          <p:nvPr/>
        </p:nvSpPr>
        <p:spPr>
          <a:xfrm>
            <a:off x="3979178" y="2459353"/>
            <a:ext cx="4047032" cy="456039"/>
          </a:xfrm>
          <a:prstGeom prst="rect">
            <a:avLst/>
          </a:prstGeom>
          <a:solidFill>
            <a:schemeClr val="accent5"/>
          </a:solidFill>
          <a:ln w="222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kern="0" dirty="0">
                <a:solidFill>
                  <a:prstClr val="white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방구석 대한민국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7617" y="3240513"/>
            <a:ext cx="4094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4800" kern="0" dirty="0">
                <a:solidFill>
                  <a:prstClr val="white">
                    <a:lumMod val="75000"/>
                  </a:prst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진행사항 발표</a:t>
            </a:r>
          </a:p>
        </p:txBody>
      </p:sp>
    </p:spTree>
    <p:extLst>
      <p:ext uri="{BB962C8B-B14F-4D97-AF65-F5344CB8AC3E}">
        <p14:creationId xmlns:p14="http://schemas.microsoft.com/office/powerpoint/2010/main" val="569786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83284-F217-8B4B-9FE3-2E9AB29E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F06C1-4173-6842-A134-1C1BB2EF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4FBCC8-B041-1C4A-82AA-D83AE2F1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7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392853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354559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진행 상황</a:t>
            </a:r>
            <a:r>
              <a:rPr kumimoji="1" lang="en-US" altLang="ko-KR" sz="2400" dirty="0"/>
              <a:t> (</a:t>
            </a:r>
            <a:r>
              <a:rPr kumimoji="1" lang="ko-KR" altLang="en-US" sz="2400" dirty="0"/>
              <a:t>모델 </a:t>
            </a:r>
            <a:r>
              <a:rPr kumimoji="1" lang="ko-KR" altLang="en-US" sz="2400" dirty="0" err="1"/>
              <a:t>서빙</a:t>
            </a:r>
            <a:r>
              <a:rPr kumimoji="1" lang="en-US" altLang="ko-KR" sz="2400" dirty="0"/>
              <a:t>)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D5CED-CB4D-FA47-A4B2-9E22190FC0CA}"/>
              </a:ext>
            </a:extLst>
          </p:cNvPr>
          <p:cNvSpPr txBox="1"/>
          <p:nvPr/>
        </p:nvSpPr>
        <p:spPr>
          <a:xfrm>
            <a:off x="354558" y="1367812"/>
            <a:ext cx="11669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비방성</a:t>
            </a:r>
            <a:r>
              <a:rPr lang="ko-KR" altLang="en-US" sz="2400" dirty="0"/>
              <a:t> 표현 </a:t>
            </a:r>
            <a:r>
              <a:rPr lang="ko-KR" altLang="en-US" sz="2400" dirty="0" err="1"/>
              <a:t>마스킹</a:t>
            </a:r>
            <a:r>
              <a:rPr lang="ko-KR" altLang="en-US" sz="2400" dirty="0"/>
              <a:t> 모델 </a:t>
            </a:r>
            <a:r>
              <a:rPr lang="en-US" altLang="ko-KR" sz="2400" dirty="0"/>
              <a:t>localhost </a:t>
            </a:r>
            <a:r>
              <a:rPr lang="ko-KR" altLang="en-US" sz="2400" dirty="0" err="1"/>
              <a:t>서빙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name, text</a:t>
            </a:r>
            <a:r>
              <a:rPr lang="ko-KR" altLang="en-US" sz="2400" dirty="0"/>
              <a:t> 가 담긴 </a:t>
            </a:r>
            <a:r>
              <a:rPr lang="en-US" altLang="ko-KR" sz="2400" dirty="0"/>
              <a:t>json</a:t>
            </a:r>
            <a:r>
              <a:rPr lang="ko-KR" altLang="en-US" sz="2400" dirty="0"/>
              <a:t>을 서버에 </a:t>
            </a:r>
            <a:r>
              <a:rPr lang="en-US" altLang="ko-KR" sz="2400" dirty="0"/>
              <a:t>request -&gt; </a:t>
            </a:r>
            <a:r>
              <a:rPr lang="ko-KR" altLang="en-US" sz="2400" dirty="0"/>
              <a:t>추론 </a:t>
            </a:r>
            <a:r>
              <a:rPr lang="en-US" altLang="ko-KR" sz="2400" dirty="0"/>
              <a:t>-&gt;</a:t>
            </a:r>
            <a:r>
              <a:rPr lang="ko-KR" altLang="en-US" sz="2400" dirty="0"/>
              <a:t> </a:t>
            </a:r>
            <a:r>
              <a:rPr lang="en-US" altLang="ko-KR" sz="2400" dirty="0"/>
              <a:t>response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ED751-403B-6644-B865-1FC4D31B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8" y="3917096"/>
            <a:ext cx="7188200" cy="596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7EC2F5-4A16-F245-9E8E-79486AEC7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" y="4851618"/>
            <a:ext cx="7175500" cy="749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2AB8AB-E640-9948-83DA-6A0664F8F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48" y="2841386"/>
            <a:ext cx="7200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392853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162646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진행 예정 상황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51B34-AC20-4B11-8F77-580B3B86C205}"/>
              </a:ext>
            </a:extLst>
          </p:cNvPr>
          <p:cNvSpPr txBox="1"/>
          <p:nvPr/>
        </p:nvSpPr>
        <p:spPr>
          <a:xfrm>
            <a:off x="688621" y="1106308"/>
            <a:ext cx="11164711" cy="318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1000"/>
              </a:spcBef>
            </a:pPr>
            <a:r>
              <a:rPr kumimoji="1" lang="en-US" altLang="ko-KR" sz="3600" dirty="0"/>
              <a:t>1.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비방성</a:t>
            </a:r>
            <a:r>
              <a:rPr kumimoji="1" lang="ko-KR" altLang="en-US" sz="3600" dirty="0"/>
              <a:t> 표현 </a:t>
            </a:r>
            <a:r>
              <a:rPr kumimoji="1" lang="ko-KR" altLang="en-US" sz="3600" dirty="0" err="1"/>
              <a:t>마스킹</a:t>
            </a:r>
            <a:r>
              <a:rPr kumimoji="1" lang="ko-KR" altLang="en-US" sz="3600" dirty="0"/>
              <a:t> 모델</a:t>
            </a:r>
            <a:endParaRPr kumimoji="1" lang="en-US" altLang="ko-KR" sz="3600" dirty="0"/>
          </a:p>
          <a:p>
            <a:pPr marL="971550" lvl="1" indent="-51435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kumimoji="1" lang="en-US" altLang="ko-KR" sz="2800" dirty="0"/>
              <a:t>Distilling</a:t>
            </a:r>
            <a:r>
              <a:rPr kumimoji="1" lang="ko-KR" altLang="en-US" sz="2800" dirty="0"/>
              <a:t> 작업 끝내기</a:t>
            </a:r>
            <a:endParaRPr kumimoji="1" lang="en-US" altLang="ko-KR" sz="2800" dirty="0"/>
          </a:p>
          <a:p>
            <a:pPr marL="971550" lvl="1" indent="-51435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kumimoji="1" lang="en-US" altLang="ko-KR" sz="2800" dirty="0"/>
              <a:t>Model output</a:t>
            </a:r>
            <a:r>
              <a:rPr kumimoji="1" lang="ko-KR" altLang="en-US" sz="2800" dirty="0"/>
              <a:t> 욕설 확률 값 반환 해서 점수화 </a:t>
            </a: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300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1" y="230903"/>
            <a:ext cx="409903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354559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진행 예정 상황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649A1-F9BF-C046-9E2F-C9AF74F8113C}"/>
              </a:ext>
            </a:extLst>
          </p:cNvPr>
          <p:cNvSpPr txBox="1"/>
          <p:nvPr/>
        </p:nvSpPr>
        <p:spPr>
          <a:xfrm>
            <a:off x="354559" y="845524"/>
            <a:ext cx="11269784" cy="5182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en-US" altLang="ko-KR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2.</a:t>
            </a:r>
            <a:r>
              <a:rPr kumimoji="1" lang="ko-KR" alt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1" lang="ko-KR" altLang="en-US" sz="36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대화 요약 모델 개발</a:t>
            </a:r>
            <a:endParaRPr kumimoji="1" lang="en-US" altLang="ko-KR" sz="3600" kern="100" dirty="0">
              <a:solidFill>
                <a:prstClr val="black"/>
              </a:solidFill>
              <a:effectLst/>
              <a:latin typeface="Calibri Light" panose="020F0302020204030204"/>
              <a:ea typeface="맑은 고딕" panose="020B0503020000020004" pitchFamily="34" charset="-127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 </a:t>
            </a:r>
            <a:r>
              <a:rPr kumimoji="1" lang="en-US" altLang="ko-KR" sz="2800" dirty="0"/>
              <a:t>metric</a:t>
            </a:r>
          </a:p>
          <a:p>
            <a:pPr lvl="1"/>
            <a:r>
              <a:rPr kumimoji="1" lang="ko-KR" altLang="en-US" sz="2000" dirty="0" err="1"/>
              <a:t>디베이팅</a:t>
            </a:r>
            <a:r>
              <a:rPr kumimoji="1" lang="ko-KR" altLang="en-US" sz="2000" dirty="0"/>
              <a:t> 데이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토론 웹사이트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에서 모은 </a:t>
            </a:r>
            <a:r>
              <a:rPr kumimoji="1" lang="en-US" altLang="ko-KR" sz="2000" dirty="0"/>
              <a:t>3000</a:t>
            </a:r>
            <a:r>
              <a:rPr kumimoji="1" lang="ko-KR" altLang="en-US" sz="2000" dirty="0"/>
              <a:t>개의 토론 샘플 데이터를 넣어 얼마나 잘하는지 어떤 데이터로 학습한 모델이 잘하는지 다수의 사람의 경험적인 추론으로 </a:t>
            </a:r>
            <a:r>
              <a:rPr kumimoji="1" lang="ko-KR" altLang="en-US" sz="2000" dirty="0" err="1"/>
              <a:t>스코어링함</a:t>
            </a:r>
            <a:endParaRPr kumimoji="1" lang="en-US" altLang="ko-KR" sz="2000" dirty="0"/>
          </a:p>
          <a:p>
            <a:pPr lvl="1"/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Fine tuning</a:t>
            </a:r>
            <a:r>
              <a:rPr kumimoji="1" lang="ko-KR" altLang="en-US" sz="2800" dirty="0" err="1"/>
              <a:t>데이터셋</a:t>
            </a:r>
            <a:r>
              <a:rPr kumimoji="1" lang="ko-KR" altLang="en-US" sz="2800" dirty="0"/>
              <a:t> 변경사항</a:t>
            </a:r>
            <a:endParaRPr kumimoji="1" lang="en-US" altLang="ko-KR" sz="2800" dirty="0"/>
          </a:p>
          <a:p>
            <a:pPr lvl="1"/>
            <a:r>
              <a:rPr kumimoji="1" lang="ko-KR" altLang="en-US" sz="2000" dirty="0"/>
              <a:t>일상대화요약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aihub</a:t>
            </a:r>
            <a:r>
              <a:rPr kumimoji="1" lang="en-US" altLang="ko-KR" sz="2000" dirty="0"/>
              <a:t>)&gt;&gt; </a:t>
            </a:r>
            <a:r>
              <a:rPr kumimoji="1" lang="ko-KR" altLang="en-US" sz="2000" dirty="0"/>
              <a:t>일상대화요약 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aihub</a:t>
            </a:r>
            <a:r>
              <a:rPr kumimoji="1" lang="en-US" altLang="ko-KR" sz="2000" dirty="0"/>
              <a:t>) + </a:t>
            </a:r>
            <a:r>
              <a:rPr kumimoji="1" lang="ko-KR" altLang="en-US" sz="2000" dirty="0"/>
              <a:t>문서요약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aihub</a:t>
            </a:r>
            <a:r>
              <a:rPr kumimoji="1" lang="en-US" altLang="ko-KR" sz="2000" dirty="0"/>
              <a:t>) </a:t>
            </a:r>
          </a:p>
          <a:p>
            <a:pPr lvl="1"/>
            <a:endParaRPr kumimoji="1" lang="en-US" altLang="ko-KR" sz="2800" dirty="0"/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kumimoji="1" lang="ko-Kore-KR" altLang="en-US" sz="2800" dirty="0">
              <a:solidFill>
                <a:prstClr val="black"/>
              </a:solidFill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kumimoji="1" lang="en-US" altLang="ko-KR" sz="4400" kern="100" dirty="0">
              <a:solidFill>
                <a:prstClr val="black"/>
              </a:solidFill>
              <a:effectLst/>
              <a:latin typeface="Calibri Light" panose="020F0302020204030204"/>
              <a:ea typeface="맑은 고딕" panose="020B0503020000020004" pitchFamily="34" charset="-127"/>
              <a:cs typeface="+mj-cs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79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428822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162646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진행 예정 상황 </a:t>
            </a:r>
            <a:r>
              <a:rPr kumimoji="1" lang="en-US" altLang="ko-KR" sz="240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-</a:t>
            </a:r>
            <a:r>
              <a:rPr kumimoji="1" lang="ko-KR" altLang="en-US" sz="240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 </a:t>
            </a:r>
            <a:r>
              <a:rPr kumimoji="1" lang="ko-KR" altLang="en-US" sz="2400" dirty="0" err="1">
                <a:latin typeface="원신한 Bold" panose="020B0803000000000000" pitchFamily="50" charset="-127"/>
                <a:ea typeface="원신한 Bold" panose="020B0803000000000000" pitchFamily="50" charset="-127"/>
              </a:rPr>
              <a:t>프론트앤드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51B34-AC20-4B11-8F77-580B3B86C205}"/>
              </a:ext>
            </a:extLst>
          </p:cNvPr>
          <p:cNvSpPr txBox="1"/>
          <p:nvPr/>
        </p:nvSpPr>
        <p:spPr>
          <a:xfrm>
            <a:off x="688621" y="1106308"/>
            <a:ext cx="1116471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1000"/>
              </a:spcBef>
            </a:pP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kumimoji="1" lang="ko-KR" altLang="en-US" sz="2800" dirty="0"/>
              <a:t>목표 및 역할 배분</a:t>
            </a: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kumimoji="1" lang="ko-KR" altLang="en-US" sz="2800" dirty="0"/>
              <a:t>역할 별 이번주 진행 상황</a:t>
            </a: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kumimoji="1" lang="ko-KR" altLang="en-US" sz="2800" dirty="0"/>
              <a:t>다음주 진행 예정 상황</a:t>
            </a: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endParaRPr kumimoji="1" lang="ko-Kore-KR" altLang="en-US" sz="2800" dirty="0"/>
          </a:p>
        </p:txBody>
      </p:sp>
      <p:pic>
        <p:nvPicPr>
          <p:cNvPr id="6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8D6707D6-B0B3-7A48-B741-8E72EDD98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2" y="1760710"/>
            <a:ext cx="10515600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29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428822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162646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진행 예정 상황 </a:t>
            </a:r>
            <a:r>
              <a:rPr kumimoji="1" lang="en-US" altLang="ko-KR" sz="240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-</a:t>
            </a:r>
            <a:r>
              <a:rPr kumimoji="1" lang="ko-KR" altLang="en-US" sz="240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 </a:t>
            </a:r>
            <a:r>
              <a:rPr kumimoji="1" lang="ko-KR" altLang="en-US" sz="2400" dirty="0" err="1">
                <a:latin typeface="원신한 Bold" panose="020B0803000000000000" pitchFamily="50" charset="-127"/>
                <a:ea typeface="원신한 Bold" panose="020B0803000000000000" pitchFamily="50" charset="-127"/>
              </a:rPr>
              <a:t>백앤드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51B34-AC20-4B11-8F77-580B3B86C205}"/>
              </a:ext>
            </a:extLst>
          </p:cNvPr>
          <p:cNvSpPr txBox="1"/>
          <p:nvPr/>
        </p:nvSpPr>
        <p:spPr>
          <a:xfrm>
            <a:off x="688621" y="1106308"/>
            <a:ext cx="11164711" cy="144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kumimoji="1" lang="ko-Kore-KR" altLang="en-US" sz="2800" dirty="0"/>
              <a:t>대화</a:t>
            </a:r>
            <a:r>
              <a:rPr kumimoji="1" lang="ko-KR" altLang="en-US" sz="2800" dirty="0"/>
              <a:t> 요약 모델 </a:t>
            </a:r>
            <a:r>
              <a:rPr kumimoji="1" lang="ko-KR" altLang="en-US" sz="2800" dirty="0" err="1"/>
              <a:t>서빙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handler </a:t>
            </a:r>
            <a:r>
              <a:rPr kumimoji="1" lang="ko-KR" altLang="en-US" sz="2800" dirty="0"/>
              <a:t>개발</a:t>
            </a: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kumimoji="1" lang="ko-KR" altLang="en-US" sz="2800" dirty="0"/>
              <a:t>앱 </a:t>
            </a:r>
            <a:r>
              <a:rPr kumimoji="1" lang="ko-KR" altLang="en-US" sz="2800" dirty="0" err="1"/>
              <a:t>백앤드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firebase</a:t>
            </a:r>
            <a:r>
              <a:rPr kumimoji="1" lang="ko-KR" altLang="en-US" sz="2800" dirty="0"/>
              <a:t> 활용해서 개발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04902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392853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162646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목차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51B34-AC20-4B11-8F77-580B3B86C205}"/>
              </a:ext>
            </a:extLst>
          </p:cNvPr>
          <p:cNvSpPr txBox="1"/>
          <p:nvPr/>
        </p:nvSpPr>
        <p:spPr>
          <a:xfrm>
            <a:off x="688621" y="1106308"/>
            <a:ext cx="1116471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kumimoji="1" lang="ko-KR" altLang="en-US" sz="2800" dirty="0"/>
              <a:t>목표 및 역할 배분</a:t>
            </a: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kumimoji="1" lang="ko-KR" altLang="en-US" sz="2800" dirty="0"/>
              <a:t>역할 별 이번주 진행 상황</a:t>
            </a: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kumimoji="1" lang="ko-KR" altLang="en-US" sz="2800" dirty="0"/>
              <a:t>다음주 진행 예정 상황</a:t>
            </a:r>
            <a:endParaRPr kumimoji="1" lang="en-US" altLang="ko-KR" sz="2800" dirty="0"/>
          </a:p>
          <a:p>
            <a:pPr marL="514350" lvl="0" indent="-51435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298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311642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354559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목표 및 역할 배분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19EB4-55C9-D040-AEF9-C507F6481A7D}"/>
              </a:ext>
            </a:extLst>
          </p:cNvPr>
          <p:cNvSpPr txBox="1"/>
          <p:nvPr/>
        </p:nvSpPr>
        <p:spPr>
          <a:xfrm>
            <a:off x="354559" y="989546"/>
            <a:ext cx="76538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원활하고 공정한 토론 플랫폼 개발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400" dirty="0"/>
              <a:t>역할 배분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장채윤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비방성</a:t>
            </a:r>
            <a:r>
              <a:rPr kumimoji="1" lang="ko-KR" altLang="en-US" dirty="0"/>
              <a:t> 표현 </a:t>
            </a:r>
            <a:r>
              <a:rPr kumimoji="1" lang="ko-KR" altLang="en-US" dirty="0" err="1"/>
              <a:t>마스킹</a:t>
            </a:r>
            <a:r>
              <a:rPr kumimoji="1" lang="ko-KR" altLang="en-US" dirty="0"/>
              <a:t> 모델 개발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박진우</a:t>
            </a:r>
            <a:r>
              <a:rPr kumimoji="1" lang="en-US" altLang="ko-KR" dirty="0"/>
              <a:t>:</a:t>
            </a:r>
            <a:r>
              <a:rPr kumimoji="1" lang="ko-KR" altLang="en-US" dirty="0"/>
              <a:t> 토론 대화 요약 모델 개발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이청수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ios</a:t>
            </a:r>
            <a:r>
              <a:rPr kumimoji="1" lang="en-US" altLang="ko-KR" dirty="0"/>
              <a:t> app</a:t>
            </a:r>
            <a:r>
              <a:rPr kumimoji="1" lang="ko-KR" altLang="en-US" dirty="0"/>
              <a:t> 및 서버 개발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김석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</a:t>
            </a:r>
            <a:r>
              <a:rPr kumimoji="1" lang="ko-KR" altLang="en-US" dirty="0" err="1"/>
              <a:t>서빙</a:t>
            </a:r>
            <a:r>
              <a:rPr kumimoji="1" lang="ko-KR" altLang="en-US" dirty="0"/>
              <a:t> 및 </a:t>
            </a:r>
            <a:r>
              <a:rPr kumimoji="1" lang="ko-KR" altLang="en-US" dirty="0" err="1"/>
              <a:t>백앤드</a:t>
            </a:r>
            <a:r>
              <a:rPr kumimoji="1" lang="ko-KR" altLang="en-US" dirty="0"/>
              <a:t> 개발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88226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1" y="230903"/>
            <a:ext cx="4035972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354559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진행 상황 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인공지능 모델</a:t>
            </a:r>
            <a:r>
              <a:rPr kumimoji="1" lang="en-US" altLang="ko-KR" sz="2400" dirty="0"/>
              <a:t>)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649A1-F9BF-C046-9E2F-C9AF74F8113C}"/>
              </a:ext>
            </a:extLst>
          </p:cNvPr>
          <p:cNvSpPr txBox="1"/>
          <p:nvPr/>
        </p:nvSpPr>
        <p:spPr>
          <a:xfrm>
            <a:off x="354559" y="845524"/>
            <a:ext cx="11269784" cy="4657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en-US" altLang="ko-KR" sz="36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1. </a:t>
            </a:r>
            <a:r>
              <a:rPr kumimoji="1" lang="ko-KR" altLang="en-US" sz="3600" dirty="0" err="1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비방성</a:t>
            </a:r>
            <a:r>
              <a:rPr kumimoji="1" lang="ko-KR" altLang="en-US" sz="36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 </a:t>
            </a:r>
            <a:r>
              <a:rPr kumimoji="1" lang="ko-KR" altLang="en-US" sz="3600" dirty="0" err="1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마스킹</a:t>
            </a:r>
            <a:r>
              <a:rPr kumimoji="1" lang="ko-KR" altLang="en-US" sz="36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 모델 개발</a:t>
            </a:r>
            <a:endParaRPr kumimoji="1" lang="en-US" altLang="ko-KR" sz="2800" kern="100" dirty="0">
              <a:solidFill>
                <a:prstClr val="black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metric</a:t>
            </a:r>
          </a:p>
          <a:p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라벨을 비방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정상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comment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두가지로 함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라벨 예측 시 사용하는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logits(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확률값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그대로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output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사용하여 비방의 정도를 표현하는 지표로 사용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이에 따라 평가 지표는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accuracy / F1 score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두가지로 간소화</a:t>
            </a:r>
            <a:endParaRPr kumimoji="1"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 tuning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데이터셋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추가 사항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에브리타임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만개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라벨링의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품질이 좋지 않아 제외 시킴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네이버 뉴스 댓글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만개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댓글의 경우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클린봇이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차단한 댓글을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비방성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댓글로 간주하여 자동적으로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라벨링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시킴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2800" dirty="0">
              <a:solidFill>
                <a:prstClr val="black"/>
              </a:solidFill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kumimoji="1" lang="en-US" altLang="ko-KR" sz="4400" kern="100" dirty="0">
              <a:solidFill>
                <a:prstClr val="black"/>
              </a:solidFill>
              <a:effectLst/>
              <a:latin typeface="Calibri Light" panose="020F0302020204030204"/>
              <a:ea typeface="맑은 고딕" panose="020B0503020000020004" pitchFamily="34" charset="-127"/>
              <a:cs typeface="+mj-cs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93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405699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354559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진행 상황</a:t>
            </a:r>
            <a:r>
              <a:rPr kumimoji="1" lang="en-US" altLang="ko-KR" sz="2400" dirty="0"/>
              <a:t> (</a:t>
            </a:r>
            <a:r>
              <a:rPr kumimoji="1" lang="ko-KR" altLang="en-US" sz="2400" dirty="0"/>
              <a:t>인공지능 모델</a:t>
            </a:r>
            <a:r>
              <a:rPr kumimoji="1" lang="en-US" altLang="ko-KR" sz="2400" dirty="0"/>
              <a:t>)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2081ED-7BCE-5B44-8924-61A93C3C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73" y="1817287"/>
            <a:ext cx="4634007" cy="459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12386-8FAA-2540-A0EF-70EFE98F95B6}"/>
              </a:ext>
            </a:extLst>
          </p:cNvPr>
          <p:cNvSpPr txBox="1"/>
          <p:nvPr/>
        </p:nvSpPr>
        <p:spPr>
          <a:xfrm>
            <a:off x="354559" y="845524"/>
            <a:ext cx="11269784" cy="1660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2000" kern="100" dirty="0">
                <a:solidFill>
                  <a:prstClr val="black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예시</a:t>
            </a:r>
            <a:r>
              <a:rPr kumimoji="1" lang="en-US" altLang="ko-KR" sz="2000" kern="100" dirty="0">
                <a:solidFill>
                  <a:prstClr val="black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)</a:t>
            </a: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kumimoji="1" lang="ko-KR" altLang="en-US" sz="2000" kern="1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발음이나 맥락상 욕설이 되는 단어 및 문장도 어느정도 구분한다는 것을 알 수 있음</a:t>
            </a:r>
            <a:endParaRPr kumimoji="1" lang="en-US" altLang="ko-KR" sz="2000" kern="100" dirty="0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+mj-cs"/>
            </a:endParaRP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kumimoji="1" lang="en-US" altLang="ko-KR" sz="2000" kern="100" dirty="0">
              <a:solidFill>
                <a:prstClr val="black"/>
              </a:solidFill>
              <a:effectLst/>
              <a:latin typeface="Calibri Light" panose="020F0302020204030204"/>
              <a:ea typeface="맑은 고딕" panose="020B0503020000020004" pitchFamily="34" charset="-127"/>
              <a:cs typeface="+mj-cs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E9867B-E06F-B64C-8936-9F483D3B353F}"/>
              </a:ext>
            </a:extLst>
          </p:cNvPr>
          <p:cNvSpPr/>
          <p:nvPr/>
        </p:nvSpPr>
        <p:spPr>
          <a:xfrm>
            <a:off x="1371600" y="4288971"/>
            <a:ext cx="2024743" cy="2068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299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392853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354559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진행 상황</a:t>
            </a:r>
            <a:r>
              <a:rPr kumimoji="1" lang="en-US" altLang="ko-KR" sz="2400" dirty="0"/>
              <a:t> (</a:t>
            </a:r>
            <a:r>
              <a:rPr kumimoji="1" lang="ko-KR" altLang="en-US" sz="2400" dirty="0"/>
              <a:t>인공지능 모델</a:t>
            </a:r>
            <a:r>
              <a:rPr kumimoji="1" lang="en-US" altLang="ko-KR" sz="2400" dirty="0"/>
              <a:t>)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33FFB-A543-D54C-8B8E-B0ADBDD25D69}"/>
              </a:ext>
            </a:extLst>
          </p:cNvPr>
          <p:cNvSpPr txBox="1"/>
          <p:nvPr/>
        </p:nvSpPr>
        <p:spPr>
          <a:xfrm>
            <a:off x="0" y="845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1800" dirty="0"/>
              <a:t>추가된 </a:t>
            </a:r>
            <a:r>
              <a:rPr kumimoji="1" lang="en-US" altLang="ko-KR" sz="1800" dirty="0"/>
              <a:t>fine-tuning </a:t>
            </a:r>
            <a:r>
              <a:rPr kumimoji="1" lang="en-US" altLang="ko-KR" dirty="0"/>
              <a:t>dataset </a:t>
            </a:r>
            <a:r>
              <a:rPr kumimoji="1" lang="ko-KR" altLang="en-US" dirty="0" err="1"/>
              <a:t>구축과정</a:t>
            </a:r>
            <a:r>
              <a:rPr kumimoji="1" lang="ko-KR" altLang="en-US" dirty="0"/>
              <a:t> 설명</a:t>
            </a:r>
            <a:r>
              <a:rPr kumimoji="1" lang="en-US" altLang="ko-KR" dirty="0"/>
              <a:t> </a:t>
            </a:r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604C8B-F508-034A-A6D5-947B73EF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0" y="1214856"/>
            <a:ext cx="8133480" cy="54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3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392853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354559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진행 상황</a:t>
            </a:r>
            <a:r>
              <a:rPr kumimoji="1" lang="en-US" altLang="ko-KR" sz="2400" dirty="0"/>
              <a:t> (</a:t>
            </a:r>
            <a:r>
              <a:rPr kumimoji="1" lang="ko-KR" altLang="en-US" sz="2400" dirty="0"/>
              <a:t>인공지능 모델</a:t>
            </a:r>
            <a:r>
              <a:rPr kumimoji="1" lang="en-US" altLang="ko-KR" sz="2400" dirty="0"/>
              <a:t>)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FFFA584-B364-3841-A7B1-A5EC565E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43" y="1900958"/>
            <a:ext cx="7262460" cy="4957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AC4A8-DAA6-514F-94AA-FB97DF660491}"/>
              </a:ext>
            </a:extLst>
          </p:cNvPr>
          <p:cNvSpPr txBox="1"/>
          <p:nvPr/>
        </p:nvSpPr>
        <p:spPr>
          <a:xfrm>
            <a:off x="0" y="845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1800" dirty="0"/>
              <a:t>일상 대화 요약 </a:t>
            </a:r>
            <a:r>
              <a:rPr kumimoji="1" lang="en-US" altLang="ko-KR" sz="1800" dirty="0"/>
              <a:t>fine-tuni</a:t>
            </a:r>
            <a:r>
              <a:rPr kumimoji="1" lang="en-US" altLang="ko-KR" dirty="0"/>
              <a:t>ng</a:t>
            </a:r>
            <a:r>
              <a:rPr kumimoji="1" lang="ko-KR" altLang="en-US" dirty="0"/>
              <a:t> 모델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718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75453A-69CE-4EDB-9BF3-EB6CE52040EF}"/>
              </a:ext>
            </a:extLst>
          </p:cNvPr>
          <p:cNvSpPr/>
          <p:nvPr/>
        </p:nvSpPr>
        <p:spPr>
          <a:xfrm>
            <a:off x="0" y="230903"/>
            <a:ext cx="392853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E997E-B9CB-4135-9497-5840973EF862}"/>
              </a:ext>
            </a:extLst>
          </p:cNvPr>
          <p:cNvSpPr txBox="1"/>
          <p:nvPr/>
        </p:nvSpPr>
        <p:spPr>
          <a:xfrm>
            <a:off x="354559" y="230903"/>
            <a:ext cx="704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진행 상황</a:t>
            </a:r>
            <a:r>
              <a:rPr kumimoji="1" lang="en-US" altLang="ko-KR" sz="2400" dirty="0"/>
              <a:t> (</a:t>
            </a:r>
            <a:r>
              <a:rPr kumimoji="1" lang="ko-KR" altLang="en-US" sz="2400" dirty="0"/>
              <a:t>인공지능 모델</a:t>
            </a:r>
            <a:r>
              <a:rPr kumimoji="1" lang="en-US" altLang="ko-KR" sz="2400" dirty="0"/>
              <a:t>)</a:t>
            </a:r>
            <a:endParaRPr lang="en-US" altLang="ko-KR" sz="2400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99747-5AAC-41AB-BF65-781708A4FF41}"/>
              </a:ext>
            </a:extLst>
          </p:cNvPr>
          <p:cNvSpPr txBox="1"/>
          <p:nvPr/>
        </p:nvSpPr>
        <p:spPr>
          <a:xfrm>
            <a:off x="3514877" y="6539344"/>
            <a:ext cx="4507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</a:t>
            </a:r>
            <a:endParaRPr lang="ko-KR" altLang="en-US" sz="900" b="1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33FFB-A543-D54C-8B8E-B0ADBDD25D69}"/>
              </a:ext>
            </a:extLst>
          </p:cNvPr>
          <p:cNvSpPr txBox="1"/>
          <p:nvPr/>
        </p:nvSpPr>
        <p:spPr>
          <a:xfrm>
            <a:off x="0" y="845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1800" dirty="0"/>
              <a:t>추가된 </a:t>
            </a:r>
            <a:r>
              <a:rPr kumimoji="1" lang="en-US" altLang="ko-KR" sz="1800" dirty="0"/>
              <a:t>fine-tuning </a:t>
            </a:r>
            <a:r>
              <a:rPr kumimoji="1" lang="en-US" altLang="ko-KR" dirty="0"/>
              <a:t>dataset </a:t>
            </a:r>
            <a:r>
              <a:rPr kumimoji="1" lang="ko-KR" altLang="en-US" dirty="0"/>
              <a:t>설명</a:t>
            </a:r>
            <a:r>
              <a:rPr kumimoji="1" lang="en-US" altLang="ko-KR" dirty="0"/>
              <a:t> </a:t>
            </a:r>
            <a:endParaRPr kumimoji="1" lang="en-US" altLang="ko-KR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D5CED-CB4D-FA47-A4B2-9E22190FC0CA}"/>
              </a:ext>
            </a:extLst>
          </p:cNvPr>
          <p:cNvSpPr txBox="1"/>
          <p:nvPr/>
        </p:nvSpPr>
        <p:spPr>
          <a:xfrm>
            <a:off x="354558" y="1367812"/>
            <a:ext cx="1166927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다양한 한국어 원문 데이터로부터 정제된 추출 및 생성 요약문을 도출하고 검증한 한국어 문서요약 </a:t>
            </a:r>
            <a:r>
              <a:rPr lang="en" altLang="ko-Kore-KR" dirty="0"/>
              <a:t>AI </a:t>
            </a:r>
            <a:r>
              <a:rPr lang="ko-KR" altLang="en-US" dirty="0" err="1"/>
              <a:t>데이터셋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기존 영문 문서요약 데이터셋과는 다른 원문 데이터의 다양성을 추구하며</a:t>
            </a:r>
            <a:r>
              <a:rPr lang="en-US" altLang="ko-KR" dirty="0"/>
              <a:t>, </a:t>
            </a:r>
            <a:r>
              <a:rPr lang="ko-KR" altLang="en-US" dirty="0"/>
              <a:t>요약문 재사용에 제한이 없도록 저작권 문제를 완전히 해결한 원천 데이터를 확보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sz="3200" dirty="0"/>
              <a:t>-&gt; </a:t>
            </a:r>
            <a:r>
              <a:rPr lang="ko-KR" altLang="en-US" sz="3200" dirty="0"/>
              <a:t>토론 도메인 </a:t>
            </a:r>
            <a:r>
              <a:rPr lang="ko-KR" altLang="en-US" sz="3200" dirty="0" err="1"/>
              <a:t>대화요약</a:t>
            </a:r>
            <a:r>
              <a:rPr lang="ko-KR" altLang="en-US" sz="3200" dirty="0"/>
              <a:t> 뿐만 아니라 의사결정 과정에서 나오는 모든 텍스트까지 요약 성능이 향상 될 것으로 예상</a:t>
            </a:r>
            <a:endParaRPr lang="en-US" altLang="ko-KR" sz="3200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주요 </a:t>
            </a:r>
            <a:r>
              <a:rPr lang="ko-KR" altLang="en-US" dirty="0" err="1"/>
              <a:t>데이터셋</a:t>
            </a:r>
            <a:r>
              <a:rPr lang="ko-KR" altLang="en-US" dirty="0"/>
              <a:t> 도메인</a:t>
            </a:r>
            <a:r>
              <a:rPr lang="en-US" altLang="ko-KR" dirty="0"/>
              <a:t>: </a:t>
            </a:r>
            <a:r>
              <a:rPr lang="ko-KR" altLang="en-US" dirty="0"/>
              <a:t>뉴스기사 요약</a:t>
            </a:r>
            <a:r>
              <a:rPr lang="en-US" altLang="ko-KR" dirty="0"/>
              <a:t>, </a:t>
            </a:r>
            <a:r>
              <a:rPr lang="ko-KR" altLang="en-US" dirty="0" err="1"/>
              <a:t>법률분서</a:t>
            </a:r>
            <a:r>
              <a:rPr lang="ko-KR" altLang="en-US" dirty="0"/>
              <a:t> 요약</a:t>
            </a:r>
            <a:r>
              <a:rPr lang="en-US" altLang="ko-KR" dirty="0"/>
              <a:t>, </a:t>
            </a:r>
            <a:r>
              <a:rPr lang="ko-KR" altLang="en-US" dirty="0"/>
              <a:t>사업보고서 요약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ore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구축데이터량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만</a:t>
            </a:r>
            <a:r>
              <a:rPr lang="en-US" altLang="ko-KR" dirty="0"/>
              <a:t> (</a:t>
            </a:r>
            <a:r>
              <a:rPr lang="ko-KR" altLang="en-US" dirty="0"/>
              <a:t>가능하면 최대한 많이 </a:t>
            </a:r>
            <a:r>
              <a:rPr lang="ko-KR" altLang="en-US" dirty="0" err="1"/>
              <a:t>학습시키려함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GPU: RTX3090 4</a:t>
            </a:r>
            <a:r>
              <a:rPr lang="ko-KR" altLang="en-US" dirty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79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7CB66-D8CD-B94C-BD0A-C1138916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CBE34577-00F1-064B-8948-5B1B8AF0F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05689"/>
            <a:ext cx="10515600" cy="3131221"/>
          </a:xfrm>
        </p:spPr>
      </p:pic>
    </p:spTree>
    <p:extLst>
      <p:ext uri="{BB962C8B-B14F-4D97-AF65-F5344CB8AC3E}">
        <p14:creationId xmlns:p14="http://schemas.microsoft.com/office/powerpoint/2010/main" val="195268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425</Words>
  <Application>Microsoft Macintosh PowerPoint</Application>
  <PresentationFormat>와이드스크린</PresentationFormat>
  <Paragraphs>93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원신한 Bold</vt:lpstr>
      <vt:lpstr>원신한 Light</vt:lpstr>
      <vt:lpstr>Apple SD Gothic Neo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김석</dc:creator>
  <cp:lastModifiedBy>김석</cp:lastModifiedBy>
  <cp:revision>4</cp:revision>
  <dcterms:created xsi:type="dcterms:W3CDTF">2022-04-05T06:46:15Z</dcterms:created>
  <dcterms:modified xsi:type="dcterms:W3CDTF">2022-04-05T07:27:35Z</dcterms:modified>
</cp:coreProperties>
</file>